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7" r:id="rId4"/>
  </p:sldMasterIdLst>
  <p:notesMasterIdLst>
    <p:notesMasterId r:id="rId17"/>
  </p:notesMasterIdLst>
  <p:sldIdLst>
    <p:sldId id="259" r:id="rId5"/>
    <p:sldId id="262" r:id="rId6"/>
    <p:sldId id="260" r:id="rId7"/>
    <p:sldId id="265" r:id="rId8"/>
    <p:sldId id="269" r:id="rId9"/>
    <p:sldId id="264" r:id="rId10"/>
    <p:sldId id="263" r:id="rId11"/>
    <p:sldId id="270" r:id="rId12"/>
    <p:sldId id="271" r:id="rId13"/>
    <p:sldId id="272" r:id="rId14"/>
    <p:sldId id="273" r:id="rId15"/>
    <p:sldId id="276" r:id="rId16"/>
  </p:sldIdLst>
  <p:sldSz cx="18288000" cy="10287000"/>
  <p:notesSz cx="6858000" cy="9144000"/>
  <p:defaultTextStyle>
    <a:defPPr>
      <a:defRPr lang="en-US"/>
    </a:defPPr>
    <a:lvl1pPr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914400"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1828800"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2743200"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3657600" algn="l" defTabSz="914400"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4572000" algn="l" defTabSz="18288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5486400" algn="l" defTabSz="18288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6400800" algn="l" defTabSz="18288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7315200" algn="l" defTabSz="18288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240" userDrawn="1">
          <p15:clr>
            <a:srgbClr val="A4A3A4"/>
          </p15:clr>
        </p15:guide>
        <p15:guide id="2" pos="57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70609A-D6D1-4398-8205-3727AD454177}" v="1" dt="2023-05-09T15:11:37.596"/>
    <p1510:client id="{6AD5E037-7EB6-5E87-6C38-A6EA964E9895}" v="3" dt="2023-09-10T20:07:15.1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79"/>
    <p:restoredTop sz="65253"/>
  </p:normalViewPr>
  <p:slideViewPr>
    <p:cSldViewPr snapToGrid="0" snapToObjects="1">
      <p:cViewPr varScale="1">
        <p:scale>
          <a:sx n="44" d="100"/>
          <a:sy n="44" d="100"/>
        </p:scale>
        <p:origin x="1400" y="208"/>
      </p:cViewPr>
      <p:guideLst>
        <p:guide orient="horz" pos="3240"/>
        <p:guide pos="57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rosen@iit.edu" userId="S::urn:spo:guest#jrosen@iit.edu::" providerId="AD" clId="Web-{6AD5E037-7EB6-5E87-6C38-A6EA964E9895}"/>
    <pc:docChg chg="modSld">
      <pc:chgData name="jrosen@iit.edu" userId="S::urn:spo:guest#jrosen@iit.edu::" providerId="AD" clId="Web-{6AD5E037-7EB6-5E87-6C38-A6EA964E9895}" dt="2023-09-10T20:07:15.134" v="2" actId="20577"/>
      <pc:docMkLst>
        <pc:docMk/>
      </pc:docMkLst>
      <pc:sldChg chg="modSp">
        <pc:chgData name="jrosen@iit.edu" userId="S::urn:spo:guest#jrosen@iit.edu::" providerId="AD" clId="Web-{6AD5E037-7EB6-5E87-6C38-A6EA964E9895}" dt="2023-09-10T20:07:15.134" v="2" actId="20577"/>
        <pc:sldMkLst>
          <pc:docMk/>
          <pc:sldMk cId="0" sldId="260"/>
        </pc:sldMkLst>
        <pc:spChg chg="mod">
          <ac:chgData name="jrosen@iit.edu" userId="S::urn:spo:guest#jrosen@iit.edu::" providerId="AD" clId="Web-{6AD5E037-7EB6-5E87-6C38-A6EA964E9895}" dt="2023-09-10T20:07:15.134" v="2" actId="20577"/>
          <ac:spMkLst>
            <pc:docMk/>
            <pc:sldMk cId="0" sldId="260"/>
            <ac:spMk id="5121" creationId="{4201BE09-6437-8CAC-DA00-D42CB41E2B94}"/>
          </ac:spMkLst>
        </pc:spChg>
      </pc:sldChg>
    </pc:docChg>
  </pc:docChgLst>
</pc:chgInfo>
</file>

<file path=ppt/media/image1.jpeg>
</file>

<file path=ppt/media/image2.jpeg>
</file>

<file path=ppt/media/image3.png>
</file>

<file path=ppt/media/image4.jpg>
</file>

<file path=ppt/media/image5.jp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6011C2-3432-7646-B2FC-DD0659CEF195}" type="datetimeFigureOut">
              <a:rPr lang="en-US" smtClean="0"/>
              <a:t>6/30/24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6905EA-DB59-4947-984F-902291D176AC}" type="slidenum">
              <a:rPr lang="en-US" smtClean="0"/>
              <a:t>‹#›</a:t>
            </a:fld>
            <a:endParaRPr lang="en-US"/>
          </a:p>
        </p:txBody>
      </p:sp>
    </p:spTree>
    <p:extLst>
      <p:ext uri="{BB962C8B-B14F-4D97-AF65-F5344CB8AC3E}">
        <p14:creationId xmlns:p14="http://schemas.microsoft.com/office/powerpoint/2010/main" val="37929517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and welcome to lesson 3 of module 1 of Bayesian inference</a:t>
            </a:r>
          </a:p>
        </p:txBody>
      </p:sp>
      <p:sp>
        <p:nvSpPr>
          <p:cNvPr id="4" name="Slide Number Placeholder 3"/>
          <p:cNvSpPr>
            <a:spLocks noGrp="1"/>
          </p:cNvSpPr>
          <p:nvPr>
            <p:ph type="sldNum" sz="quarter" idx="5"/>
          </p:nvPr>
        </p:nvSpPr>
        <p:spPr/>
        <p:txBody>
          <a:bodyPr/>
          <a:lstStyle/>
          <a:p>
            <a:fld id="{126905EA-DB59-4947-984F-902291D176AC}" type="slidenum">
              <a:rPr lang="en-US" smtClean="0"/>
              <a:t>1</a:t>
            </a:fld>
            <a:endParaRPr lang="en-US"/>
          </a:p>
        </p:txBody>
      </p:sp>
    </p:spTree>
    <p:extLst>
      <p:ext uri="{BB962C8B-B14F-4D97-AF65-F5344CB8AC3E}">
        <p14:creationId xmlns:p14="http://schemas.microsoft.com/office/powerpoint/2010/main" val="19576287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0E0E0E"/>
                </a:solidFill>
                <a:effectLst/>
                <a:latin typeface=".SF NS"/>
              </a:rPr>
              <a:t>Here is a general approach to Bayesian computation:</a:t>
            </a:r>
          </a:p>
          <a:p>
            <a:br>
              <a:rPr lang="en-US" dirty="0">
                <a:solidFill>
                  <a:srgbClr val="0E0E0E"/>
                </a:solidFill>
                <a:effectLst/>
                <a:latin typeface=".SF NS"/>
              </a:rPr>
            </a:br>
            <a:endParaRPr lang="en-US" dirty="0">
              <a:solidFill>
                <a:srgbClr val="0E0E0E"/>
              </a:solidFill>
              <a:effectLst/>
              <a:latin typeface=".SF NS"/>
            </a:endParaRPr>
          </a:p>
          <a:p>
            <a:r>
              <a:rPr lang="en-US" dirty="0">
                <a:solidFill>
                  <a:srgbClr val="0E0E0E"/>
                </a:solidFill>
                <a:effectLst/>
                <a:latin typeface="Times New Roman" panose="02020603050405020304" pitchFamily="18" charset="0"/>
              </a:rPr>
              <a:t>1. Fit multiple models, gradually increasing complexity.</a:t>
            </a:r>
          </a:p>
          <a:p>
            <a:r>
              <a:rPr lang="en-US" dirty="0">
                <a:solidFill>
                  <a:srgbClr val="0E0E0E"/>
                </a:solidFill>
                <a:effectLst/>
                <a:latin typeface="Times New Roman" panose="02020603050405020304" pitchFamily="18" charset="0"/>
              </a:rPr>
              <a:t>2. Use inferences from simpler models as starting values for more complex models.</a:t>
            </a:r>
          </a:p>
          <a:p>
            <a:r>
              <a:rPr lang="en-US" dirty="0">
                <a:solidFill>
                  <a:srgbClr val="0E0E0E"/>
                </a:solidFill>
                <a:effectLst/>
                <a:latin typeface="Times New Roman" panose="02020603050405020304" pitchFamily="18" charset="0"/>
              </a:rPr>
              <a:t>3. Avoid long computational runs; use a manageable number of iterations for quick results.</a:t>
            </a:r>
          </a:p>
          <a:p>
            <a:r>
              <a:rPr lang="en-US" dirty="0">
                <a:solidFill>
                  <a:srgbClr val="0E0E0E"/>
                </a:solidFill>
                <a:effectLst/>
                <a:latin typeface="Times New Roman" panose="02020603050405020304" pitchFamily="18" charset="0"/>
              </a:rPr>
              <a:t>4. Continuously display inferences and compare data.</a:t>
            </a:r>
          </a:p>
          <a:p>
            <a:endParaRPr lang="en-US" dirty="0"/>
          </a:p>
        </p:txBody>
      </p:sp>
      <p:sp>
        <p:nvSpPr>
          <p:cNvPr id="4" name="Slide Number Placeholder 3"/>
          <p:cNvSpPr>
            <a:spLocks noGrp="1"/>
          </p:cNvSpPr>
          <p:nvPr>
            <p:ph type="sldNum" sz="quarter" idx="5"/>
          </p:nvPr>
        </p:nvSpPr>
        <p:spPr/>
        <p:txBody>
          <a:bodyPr/>
          <a:lstStyle/>
          <a:p>
            <a:fld id="{126905EA-DB59-4947-984F-902291D176AC}" type="slidenum">
              <a:rPr lang="en-US" smtClean="0"/>
              <a:t>10</a:t>
            </a:fld>
            <a:endParaRPr lang="en-US"/>
          </a:p>
        </p:txBody>
      </p:sp>
    </p:spTree>
    <p:extLst>
      <p:ext uri="{BB962C8B-B14F-4D97-AF65-F5344CB8AC3E}">
        <p14:creationId xmlns:p14="http://schemas.microsoft.com/office/powerpoint/2010/main" val="3935786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Si</a:t>
            </a:r>
            <a:r>
              <a:rPr lang="en-US" dirty="0" err="1">
                <a:solidFill>
                  <a:srgbClr val="0E0E0E"/>
                </a:solidFill>
                <a:effectLst/>
                <a:latin typeface=".SF NS"/>
              </a:rPr>
              <a:t>imulation</a:t>
            </a:r>
            <a:r>
              <a:rPr lang="en-US" dirty="0">
                <a:solidFill>
                  <a:srgbClr val="0E0E0E"/>
                </a:solidFill>
                <a:effectLst/>
                <a:latin typeface=".SF NS"/>
              </a:rPr>
              <a:t> is central to applied Bayesian analysis. It provides practical information about probability densities through histograms of random draws. Simulation allows us to estimate sample moments, percentiles, and summary statistics. Checking histograms for unexpected values can help identify issues in the model specification or parameterization.</a:t>
            </a:r>
          </a:p>
          <a:p>
            <a:endParaRPr lang="en-US" dirty="0"/>
          </a:p>
        </p:txBody>
      </p:sp>
      <p:sp>
        <p:nvSpPr>
          <p:cNvPr id="4" name="Slide Number Placeholder 3"/>
          <p:cNvSpPr>
            <a:spLocks noGrp="1"/>
          </p:cNvSpPr>
          <p:nvPr>
            <p:ph type="sldNum" sz="quarter" idx="5"/>
          </p:nvPr>
        </p:nvSpPr>
        <p:spPr/>
        <p:txBody>
          <a:bodyPr/>
          <a:lstStyle/>
          <a:p>
            <a:fld id="{126905EA-DB59-4947-984F-902291D176AC}" type="slidenum">
              <a:rPr lang="en-US" smtClean="0"/>
              <a:t>11</a:t>
            </a:fld>
            <a:endParaRPr lang="en-US"/>
          </a:p>
        </p:txBody>
      </p:sp>
    </p:spTree>
    <p:extLst>
      <p:ext uri="{BB962C8B-B14F-4D97-AF65-F5344CB8AC3E}">
        <p14:creationId xmlns:p14="http://schemas.microsoft.com/office/powerpoint/2010/main" val="1908340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In our next module, we will start to get our hands dirty with single parameter models and really start to look at *distributions.* </a:t>
            </a:r>
          </a:p>
          <a:p>
            <a:endParaRPr lang="en-US" dirty="0"/>
          </a:p>
        </p:txBody>
      </p:sp>
      <p:sp>
        <p:nvSpPr>
          <p:cNvPr id="4" name="Slide Number Placeholder 3"/>
          <p:cNvSpPr>
            <a:spLocks noGrp="1"/>
          </p:cNvSpPr>
          <p:nvPr>
            <p:ph type="sldNum" sz="quarter" idx="5"/>
          </p:nvPr>
        </p:nvSpPr>
        <p:spPr/>
        <p:txBody>
          <a:bodyPr/>
          <a:lstStyle/>
          <a:p>
            <a:fld id="{126905EA-DB59-4947-984F-902291D176AC}" type="slidenum">
              <a:rPr lang="en-US" smtClean="0"/>
              <a:t>12</a:t>
            </a:fld>
            <a:endParaRPr lang="en-US"/>
          </a:p>
        </p:txBody>
      </p:sp>
    </p:spTree>
    <p:extLst>
      <p:ext uri="{BB962C8B-B14F-4D97-AF65-F5344CB8AC3E}">
        <p14:creationId xmlns:p14="http://schemas.microsoft.com/office/powerpoint/2010/main" val="1565857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lesson, we’ll be discussing Bayesian computation</a:t>
            </a:r>
          </a:p>
        </p:txBody>
      </p:sp>
      <p:sp>
        <p:nvSpPr>
          <p:cNvPr id="4" name="Slide Number Placeholder 3"/>
          <p:cNvSpPr>
            <a:spLocks noGrp="1"/>
          </p:cNvSpPr>
          <p:nvPr>
            <p:ph type="sldNum" sz="quarter" idx="5"/>
          </p:nvPr>
        </p:nvSpPr>
        <p:spPr/>
        <p:txBody>
          <a:bodyPr/>
          <a:lstStyle/>
          <a:p>
            <a:fld id="{126905EA-DB59-4947-984F-902291D176AC}" type="slidenum">
              <a:rPr lang="en-US" smtClean="0"/>
              <a:t>2</a:t>
            </a:fld>
            <a:endParaRPr lang="en-US"/>
          </a:p>
        </p:txBody>
      </p:sp>
    </p:spTree>
    <p:extLst>
      <p:ext uri="{BB962C8B-B14F-4D97-AF65-F5344CB8AC3E}">
        <p14:creationId xmlns:p14="http://schemas.microsoft.com/office/powerpoint/2010/main" val="2024091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In our previous lesson, we covered the three steps of Bayesian data analysis, discussed important notation, and examined some assumptions underlying Bayesian inference. We also highlighted the subjective nature of probability assignments.</a:t>
            </a:r>
          </a:p>
          <a:p>
            <a:endParaRPr lang="en-US" dirty="0"/>
          </a:p>
        </p:txBody>
      </p:sp>
      <p:sp>
        <p:nvSpPr>
          <p:cNvPr id="4" name="Slide Number Placeholder 3"/>
          <p:cNvSpPr>
            <a:spLocks noGrp="1"/>
          </p:cNvSpPr>
          <p:nvPr>
            <p:ph type="sldNum" sz="quarter" idx="5"/>
          </p:nvPr>
        </p:nvSpPr>
        <p:spPr/>
        <p:txBody>
          <a:bodyPr/>
          <a:lstStyle/>
          <a:p>
            <a:fld id="{126905EA-DB59-4947-984F-902291D176AC}" type="slidenum">
              <a:rPr lang="en-US" smtClean="0"/>
              <a:t>3</a:t>
            </a:fld>
            <a:endParaRPr lang="en-US"/>
          </a:p>
        </p:txBody>
      </p:sp>
    </p:spTree>
    <p:extLst>
      <p:ext uri="{BB962C8B-B14F-4D97-AF65-F5344CB8AC3E}">
        <p14:creationId xmlns:p14="http://schemas.microsoft.com/office/powerpoint/2010/main" val="3829377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Let’s review one of the practice problems at the end of the last lesson. Suppose you are given a pair of digital calipers that measure lengths in millimeters and have not been calibrated correctly. They could be off by -1 mm or 1 mm with equal likelihood. The calipers have measurement errors following a normal distribution with a standard deviation of 1 mm. If a measurement is 0.5 mm larger than expected, what is the probability that the calipers are off by 1 mm?</a:t>
            </a:r>
          </a:p>
          <a:p>
            <a:endParaRPr lang="en-US" dirty="0"/>
          </a:p>
        </p:txBody>
      </p:sp>
      <p:sp>
        <p:nvSpPr>
          <p:cNvPr id="4" name="Slide Number Placeholder 3"/>
          <p:cNvSpPr>
            <a:spLocks noGrp="1"/>
          </p:cNvSpPr>
          <p:nvPr>
            <p:ph type="sldNum" sz="quarter" idx="5"/>
          </p:nvPr>
        </p:nvSpPr>
        <p:spPr/>
        <p:txBody>
          <a:bodyPr/>
          <a:lstStyle/>
          <a:p>
            <a:fld id="{126905EA-DB59-4947-984F-902291D176AC}" type="slidenum">
              <a:rPr lang="en-US" smtClean="0"/>
              <a:t>4</a:t>
            </a:fld>
            <a:endParaRPr lang="en-US"/>
          </a:p>
        </p:txBody>
      </p:sp>
    </p:spTree>
    <p:extLst>
      <p:ext uri="{BB962C8B-B14F-4D97-AF65-F5344CB8AC3E}">
        <p14:creationId xmlns:p14="http://schemas.microsoft.com/office/powerpoint/2010/main" val="1076922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from last quiz</a:t>
            </a:r>
          </a:p>
        </p:txBody>
      </p:sp>
      <p:sp>
        <p:nvSpPr>
          <p:cNvPr id="4" name="Slide Number Placeholder 3"/>
          <p:cNvSpPr>
            <a:spLocks noGrp="1"/>
          </p:cNvSpPr>
          <p:nvPr>
            <p:ph type="sldNum" sz="quarter" idx="5"/>
          </p:nvPr>
        </p:nvSpPr>
        <p:spPr/>
        <p:txBody>
          <a:bodyPr/>
          <a:lstStyle/>
          <a:p>
            <a:fld id="{494CFF9A-691A-944F-9DAA-2FFA65ACC938}" type="slidenum">
              <a:rPr lang="en-US" smtClean="0"/>
              <a:t>5</a:t>
            </a:fld>
            <a:endParaRPr lang="en-US"/>
          </a:p>
        </p:txBody>
      </p:sp>
    </p:spTree>
    <p:extLst>
      <p:ext uri="{BB962C8B-B14F-4D97-AF65-F5344CB8AC3E}">
        <p14:creationId xmlns:p14="http://schemas.microsoft.com/office/powerpoint/2010/main" val="1131007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Today’s objective is to understand the basic framework of computation in Bayesian inference. We will explore how to use software for Bayesian analysis and look at some specific computation tasks.</a:t>
            </a:r>
          </a:p>
          <a:p>
            <a:endParaRPr lang="en-US" dirty="0"/>
          </a:p>
        </p:txBody>
      </p:sp>
      <p:sp>
        <p:nvSpPr>
          <p:cNvPr id="4" name="Slide Number Placeholder 3"/>
          <p:cNvSpPr>
            <a:spLocks noGrp="1"/>
          </p:cNvSpPr>
          <p:nvPr>
            <p:ph type="sldNum" sz="quarter" idx="5"/>
          </p:nvPr>
        </p:nvSpPr>
        <p:spPr/>
        <p:txBody>
          <a:bodyPr/>
          <a:lstStyle/>
          <a:p>
            <a:fld id="{126905EA-DB59-4947-984F-902291D176AC}" type="slidenum">
              <a:rPr lang="en-US" smtClean="0"/>
              <a:t>6</a:t>
            </a:fld>
            <a:endParaRPr lang="en-US"/>
          </a:p>
        </p:txBody>
      </p:sp>
    </p:spTree>
    <p:extLst>
      <p:ext uri="{BB962C8B-B14F-4D97-AF65-F5344CB8AC3E}">
        <p14:creationId xmlns:p14="http://schemas.microsoft.com/office/powerpoint/2010/main" val="14394220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Textbook examples often rely on R for tasks such as creating graphs, performing basic simulations, fitting models, optimization, and simple programming. R is widely used in Bayesian inference due to its extensive package ecosystem.</a:t>
            </a:r>
          </a:p>
          <a:p>
            <a:endParaRPr lang="en-US" dirty="0"/>
          </a:p>
        </p:txBody>
      </p:sp>
      <p:sp>
        <p:nvSpPr>
          <p:cNvPr id="4" name="Slide Number Placeholder 3"/>
          <p:cNvSpPr>
            <a:spLocks noGrp="1"/>
          </p:cNvSpPr>
          <p:nvPr>
            <p:ph type="sldNum" sz="quarter" idx="5"/>
          </p:nvPr>
        </p:nvSpPr>
        <p:spPr/>
        <p:txBody>
          <a:bodyPr/>
          <a:lstStyle/>
          <a:p>
            <a:fld id="{126905EA-DB59-4947-984F-902291D176AC}" type="slidenum">
              <a:rPr lang="en-US" smtClean="0"/>
              <a:t>7</a:t>
            </a:fld>
            <a:endParaRPr lang="en-US"/>
          </a:p>
        </p:txBody>
      </p:sp>
    </p:spTree>
    <p:extLst>
      <p:ext uri="{BB962C8B-B14F-4D97-AF65-F5344CB8AC3E}">
        <p14:creationId xmlns:p14="http://schemas.microsoft.com/office/powerpoint/2010/main" val="2176260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The Stan package in R is a powerful tool for Bayesian inference. For Python users, </a:t>
            </a:r>
            <a:r>
              <a:rPr lang="en-US" dirty="0" err="1">
                <a:solidFill>
                  <a:srgbClr val="0E0E0E"/>
                </a:solidFill>
                <a:effectLst/>
                <a:latin typeface=".SF NS"/>
              </a:rPr>
              <a:t>PyStan</a:t>
            </a:r>
            <a:r>
              <a:rPr lang="en-US" dirty="0">
                <a:solidFill>
                  <a:srgbClr val="0E0E0E"/>
                </a:solidFill>
                <a:effectLst/>
                <a:latin typeface=".SF NS"/>
              </a:rPr>
              <a:t> is available. Other languages with Bayesian packages include Julia, MATLAB, and C++. R’s versatility and correspondence with the text make it a preferred choice for many.</a:t>
            </a:r>
          </a:p>
          <a:p>
            <a:endParaRPr lang="en-US" dirty="0"/>
          </a:p>
        </p:txBody>
      </p:sp>
      <p:sp>
        <p:nvSpPr>
          <p:cNvPr id="4" name="Slide Number Placeholder 3"/>
          <p:cNvSpPr>
            <a:spLocks noGrp="1"/>
          </p:cNvSpPr>
          <p:nvPr>
            <p:ph type="sldNum" sz="quarter" idx="5"/>
          </p:nvPr>
        </p:nvSpPr>
        <p:spPr/>
        <p:txBody>
          <a:bodyPr/>
          <a:lstStyle/>
          <a:p>
            <a:fld id="{126905EA-DB59-4947-984F-902291D176AC}" type="slidenum">
              <a:rPr lang="en-US" smtClean="0"/>
              <a:t>8</a:t>
            </a:fld>
            <a:endParaRPr lang="en-US"/>
          </a:p>
        </p:txBody>
      </p:sp>
    </p:spTree>
    <p:extLst>
      <p:ext uri="{BB962C8B-B14F-4D97-AF65-F5344CB8AC3E}">
        <p14:creationId xmlns:p14="http://schemas.microsoft.com/office/powerpoint/2010/main" val="1524563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Bayesian computation involves several tasks, including vector and matrix manipulations, computing probability density functions, drawing simulations from probability distributions, structured programming, calculating linear regression estimates, and creating various types of graphics</a:t>
            </a:r>
          </a:p>
          <a:p>
            <a:endParaRPr lang="en-US" dirty="0"/>
          </a:p>
        </p:txBody>
      </p:sp>
      <p:sp>
        <p:nvSpPr>
          <p:cNvPr id="4" name="Slide Number Placeholder 3"/>
          <p:cNvSpPr>
            <a:spLocks noGrp="1"/>
          </p:cNvSpPr>
          <p:nvPr>
            <p:ph type="sldNum" sz="quarter" idx="5"/>
          </p:nvPr>
        </p:nvSpPr>
        <p:spPr/>
        <p:txBody>
          <a:bodyPr/>
          <a:lstStyle/>
          <a:p>
            <a:fld id="{126905EA-DB59-4947-984F-902291D176AC}" type="slidenum">
              <a:rPr lang="en-US" smtClean="0"/>
              <a:t>9</a:t>
            </a:fld>
            <a:endParaRPr lang="en-US"/>
          </a:p>
        </p:txBody>
      </p:sp>
    </p:spTree>
    <p:extLst>
      <p:ext uri="{BB962C8B-B14F-4D97-AF65-F5344CB8AC3E}">
        <p14:creationId xmlns:p14="http://schemas.microsoft.com/office/powerpoint/2010/main" val="16948784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A486D6-E442-077A-EEB3-88D208F2FC4C}"/>
              </a:ext>
            </a:extLst>
          </p:cNvPr>
          <p:cNvSpPr/>
          <p:nvPr/>
        </p:nvSpPr>
        <p:spPr>
          <a:xfrm>
            <a:off x="2657477" y="1943101"/>
            <a:ext cx="12973050" cy="4730750"/>
          </a:xfrm>
          <a:prstGeom prst="rect">
            <a:avLst/>
          </a:prstGeom>
          <a:noFill/>
          <a:ln w="12700" cap="flat" cmpd="sng">
            <a:solidFill>
              <a:schemeClr val="bg1"/>
            </a:solidFill>
            <a:prstDash val="solid"/>
          </a:ln>
          <a:effectLst>
            <a:outerShdw blurRad="63500" sx="100500" sy="100500" algn="ctr" rotWithShape="0">
              <a:prstClr val="black">
                <a:alpha val="50000"/>
              </a:prstClr>
            </a:outerShdw>
          </a:effectLst>
        </p:spPr>
        <p:txBody>
          <a:bodyPr>
            <a:normAutofit/>
          </a:bodyPr>
          <a:lstStyle/>
          <a:p>
            <a:pPr defTabSz="1828800" fontAlgn="auto">
              <a:spcBef>
                <a:spcPts val="4000"/>
              </a:spcBef>
              <a:spcAft>
                <a:spcPts val="0"/>
              </a:spcAft>
              <a:buClr>
                <a:schemeClr val="accent1">
                  <a:lumMod val="60000"/>
                  <a:lumOff val="40000"/>
                </a:schemeClr>
              </a:buClr>
              <a:buSzPct val="110000"/>
              <a:buFont typeface="Wingdings 2" pitchFamily="18" charset="2"/>
              <a:buNone/>
              <a:defRPr/>
            </a:pPr>
            <a:endParaRPr sz="6400">
              <a:solidFill>
                <a:schemeClr val="tx1">
                  <a:lumMod val="65000"/>
                  <a:lumOff val="35000"/>
                </a:schemeClr>
              </a:solidFill>
              <a:latin typeface="+mn-lt"/>
              <a:ea typeface="+mn-ea"/>
            </a:endParaRPr>
          </a:p>
        </p:txBody>
      </p:sp>
      <p:sp>
        <p:nvSpPr>
          <p:cNvPr id="2" name="Title 1"/>
          <p:cNvSpPr>
            <a:spLocks noGrp="1"/>
          </p:cNvSpPr>
          <p:nvPr>
            <p:ph type="ctrTitle"/>
          </p:nvPr>
        </p:nvSpPr>
        <p:spPr>
          <a:xfrm>
            <a:off x="2645842" y="2286000"/>
            <a:ext cx="12996316" cy="2587300"/>
          </a:xfrm>
        </p:spPr>
        <p:txBody>
          <a:bodyPr lIns="182880" rIns="182880" rtlCol="0">
            <a:noAutofit/>
          </a:bodyPr>
          <a:lstStyle>
            <a:lvl1pPr marL="0" indent="0" algn="ctr" defTabSz="1828800" rtl="0" eaLnBrk="1" latinLnBrk="0" hangingPunct="1">
              <a:spcBef>
                <a:spcPct val="0"/>
              </a:spcBef>
              <a:buClr>
                <a:schemeClr val="accent1">
                  <a:lumMod val="60000"/>
                  <a:lumOff val="40000"/>
                </a:schemeClr>
              </a:buClr>
              <a:buSzPct val="110000"/>
              <a:buFont typeface="Wingdings 2" pitchFamily="18" charset="2"/>
              <a:buNone/>
              <a:defRPr sz="7200" b="1" kern="1200">
                <a:solidFill>
                  <a:schemeClr val="accent1"/>
                </a:solidFill>
                <a:latin typeface="+mj-lt"/>
                <a:ea typeface="+mj-ea"/>
                <a:cs typeface="+mj-cs"/>
              </a:defRPr>
            </a:lvl1pPr>
          </a:lstStyle>
          <a:p>
            <a:r>
              <a:rPr lang="en-US"/>
              <a:t>Click to edit Master title style</a:t>
            </a:r>
            <a:endParaRPr/>
          </a:p>
        </p:txBody>
      </p:sp>
      <p:sp>
        <p:nvSpPr>
          <p:cNvPr id="3" name="Subtitle 2"/>
          <p:cNvSpPr>
            <a:spLocks noGrp="1"/>
          </p:cNvSpPr>
          <p:nvPr>
            <p:ph type="subTitle" idx="1"/>
          </p:nvPr>
        </p:nvSpPr>
        <p:spPr>
          <a:xfrm>
            <a:off x="2645845" y="4948519"/>
            <a:ext cx="12996318" cy="1374962"/>
          </a:xfrm>
        </p:spPr>
        <p:txBody>
          <a:bodyPr rtlCol="0">
            <a:normAutofit/>
          </a:bodyPr>
          <a:lstStyle>
            <a:lvl1pPr marL="0" indent="0" algn="ctr" defTabSz="1828800" rtl="0" eaLnBrk="1" latinLnBrk="0" hangingPunct="1">
              <a:spcBef>
                <a:spcPts val="600"/>
              </a:spcBef>
              <a:buClr>
                <a:schemeClr val="accent1">
                  <a:lumMod val="60000"/>
                  <a:lumOff val="40000"/>
                </a:schemeClr>
              </a:buClr>
              <a:buSzPct val="110000"/>
              <a:buFont typeface="Wingdings 2" pitchFamily="18" charset="2"/>
              <a:buNone/>
              <a:defRPr sz="3600" kern="1200">
                <a:solidFill>
                  <a:schemeClr val="tx1"/>
                </a:solidFill>
                <a:latin typeface="+mn-lt"/>
                <a:ea typeface="+mn-ea"/>
                <a:cs typeface="+mn-cs"/>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dirty="0"/>
              <a:t>Click to edit Master subtitle style</a:t>
            </a:r>
            <a:endParaRPr dirty="0"/>
          </a:p>
        </p:txBody>
      </p:sp>
    </p:spTree>
    <p:extLst>
      <p:ext uri="{BB962C8B-B14F-4D97-AF65-F5344CB8AC3E}">
        <p14:creationId xmlns:p14="http://schemas.microsoft.com/office/powerpoint/2010/main" val="1667486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8550" y="161365"/>
            <a:ext cx="16084552" cy="1551434"/>
          </a:xfrm>
        </p:spPr>
        <p:txBody>
          <a:bodyPr/>
          <a:lstStyle>
            <a:lvl1pPr>
              <a:defRPr sz="5600" b="1"/>
            </a:lvl1pPr>
          </a:lstStyle>
          <a:p>
            <a:r>
              <a:rPr lang="en-US"/>
              <a:t>Click to edit Master title style</a:t>
            </a:r>
            <a:endParaRPr/>
          </a:p>
        </p:txBody>
      </p:sp>
      <p:sp>
        <p:nvSpPr>
          <p:cNvPr id="3" name="Content Placeholder 2"/>
          <p:cNvSpPr>
            <a:spLocks noGrp="1"/>
          </p:cNvSpPr>
          <p:nvPr>
            <p:ph idx="1"/>
          </p:nvPr>
        </p:nvSpPr>
        <p:spPr>
          <a:xfrm>
            <a:off x="1098550" y="2050699"/>
            <a:ext cx="16084552" cy="6888006"/>
          </a:xfrm>
        </p:spPr>
        <p:txBody>
          <a:bodyPr/>
          <a:lstStyle>
            <a:lvl1pPr>
              <a:defRPr sz="4000"/>
            </a:lvl1pPr>
            <a:lvl2pPr>
              <a:defRPr sz="3600"/>
            </a:lvl2pPr>
            <a:lvl3pPr>
              <a:defRPr sz="3200"/>
            </a:lvl3pPr>
            <a:lvl4pPr>
              <a:defRPr sz="2800"/>
            </a:lvl4pPr>
            <a:lvl5pPr>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2602593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098550" y="2085698"/>
            <a:ext cx="7680960" cy="6515100"/>
          </a:xfrm>
        </p:spPr>
        <p:txBody>
          <a:bodyPr>
            <a:normAutofit/>
          </a:bodyPr>
          <a:lstStyle>
            <a:lvl1pPr>
              <a:spcBef>
                <a:spcPts val="3200"/>
              </a:spcBef>
              <a:defRPr sz="4000"/>
            </a:lvl1pPr>
            <a:lvl2pPr>
              <a:defRPr sz="3600"/>
            </a:lvl2pPr>
            <a:lvl3pPr>
              <a:defRPr sz="3200"/>
            </a:lvl3pPr>
            <a:lvl4pPr>
              <a:defRPr sz="2800"/>
            </a:lvl4pPr>
            <a:lvl5pPr>
              <a:defRPr sz="2400"/>
            </a:lvl5pPr>
            <a:lvl6pPr>
              <a:defRPr sz="3600"/>
            </a:lvl6pPr>
            <a:lvl7pPr>
              <a:defRPr sz="3600"/>
            </a:lvl7pPr>
            <a:lvl8pPr>
              <a:defRPr sz="3600"/>
            </a:lvl8pPr>
            <a:lvl9pPr>
              <a:defRPr sz="3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Content Placeholder 3"/>
          <p:cNvSpPr>
            <a:spLocks noGrp="1"/>
          </p:cNvSpPr>
          <p:nvPr>
            <p:ph sz="half" idx="2"/>
          </p:nvPr>
        </p:nvSpPr>
        <p:spPr>
          <a:xfrm>
            <a:off x="9502142" y="2085698"/>
            <a:ext cx="7680960" cy="6515100"/>
          </a:xfrm>
        </p:spPr>
        <p:txBody>
          <a:bodyPr>
            <a:normAutofit/>
          </a:bodyPr>
          <a:lstStyle>
            <a:lvl1pPr>
              <a:spcBef>
                <a:spcPts val="3200"/>
              </a:spcBef>
              <a:defRPr sz="4000"/>
            </a:lvl1pPr>
            <a:lvl2pPr>
              <a:defRPr sz="3600"/>
            </a:lvl2pPr>
            <a:lvl3pPr>
              <a:defRPr sz="3200"/>
            </a:lvl3pPr>
            <a:lvl4pPr>
              <a:defRPr sz="2800"/>
            </a:lvl4pPr>
            <a:lvl5pPr>
              <a:defRPr sz="2400"/>
            </a:lvl5pPr>
            <a:lvl6pPr>
              <a:defRPr sz="3600"/>
            </a:lvl6pPr>
            <a:lvl7pPr>
              <a:defRPr sz="3600"/>
            </a:lvl7pPr>
            <a:lvl8pPr>
              <a:defRPr sz="3600"/>
            </a:lvl8pPr>
            <a:lvl9pPr>
              <a:defRPr sz="3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itle 1"/>
          <p:cNvSpPr>
            <a:spLocks noGrp="1"/>
          </p:cNvSpPr>
          <p:nvPr>
            <p:ph type="title"/>
          </p:nvPr>
        </p:nvSpPr>
        <p:spPr>
          <a:xfrm>
            <a:off x="1098550" y="161365"/>
            <a:ext cx="16084552" cy="1551434"/>
          </a:xfrm>
        </p:spPr>
        <p:txBody>
          <a:bodyPr/>
          <a:lstStyle>
            <a:lvl1pPr>
              <a:defRPr sz="5600" b="1"/>
            </a:lvl1pPr>
          </a:lstStyle>
          <a:p>
            <a:r>
              <a:rPr lang="en-US"/>
              <a:t>Click to edit Master title style</a:t>
            </a:r>
            <a:endParaRPr/>
          </a:p>
        </p:txBody>
      </p:sp>
    </p:spTree>
    <p:extLst>
      <p:ext uri="{BB962C8B-B14F-4D97-AF65-F5344CB8AC3E}">
        <p14:creationId xmlns:p14="http://schemas.microsoft.com/office/powerpoint/2010/main" val="5561141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5"/>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482098A7-74DB-47EC-8637-CFD1F5FF8EA6}"/>
              </a:ext>
            </a:extLst>
          </p:cNvPr>
          <p:cNvSpPr>
            <a:spLocks noGrp="1"/>
          </p:cNvSpPr>
          <p:nvPr>
            <p:ph type="title"/>
          </p:nvPr>
        </p:nvSpPr>
        <p:spPr bwMode="auto">
          <a:xfrm>
            <a:off x="1098551" y="161926"/>
            <a:ext cx="16084550" cy="2003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A30E7C49-5D51-22BD-9218-005012D508B4}"/>
              </a:ext>
            </a:extLst>
          </p:cNvPr>
          <p:cNvSpPr>
            <a:spLocks noGrp="1"/>
          </p:cNvSpPr>
          <p:nvPr>
            <p:ph type="body" idx="1"/>
          </p:nvPr>
        </p:nvSpPr>
        <p:spPr bwMode="auto">
          <a:xfrm>
            <a:off x="1098551" y="2400300"/>
            <a:ext cx="16084550" cy="6515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8" name="Picture 5" descr="ILTECH_wht_horiz.png">
            <a:extLst>
              <a:ext uri="{FF2B5EF4-FFF2-40B4-BE49-F238E27FC236}">
                <a16:creationId xmlns:a16="http://schemas.microsoft.com/office/drawing/2014/main" id="{42D74730-BBC2-6B47-9AEF-9E8FDE440A0D}"/>
              </a:ext>
            </a:extLst>
          </p:cNvPr>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4189076" y="9185276"/>
            <a:ext cx="355600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76" r:id="rId1"/>
    <p:sldLayoutId id="2147483674" r:id="rId2"/>
    <p:sldLayoutId id="2147483675" r:id="rId3"/>
  </p:sldLayoutIdLst>
  <p:txStyles>
    <p:titleStyle>
      <a:lvl1pPr algn="ctr" rtl="0" fontAlgn="base">
        <a:spcBef>
          <a:spcPct val="0"/>
        </a:spcBef>
        <a:spcAft>
          <a:spcPct val="0"/>
        </a:spcAft>
        <a:defRPr sz="5600" b="1" kern="1200">
          <a:solidFill>
            <a:schemeClr val="accent1"/>
          </a:solidFill>
          <a:latin typeface="+mj-lt"/>
          <a:ea typeface="ＭＳ Ｐゴシック" panose="020B0600070205080204" pitchFamily="34" charset="-128"/>
          <a:cs typeface="+mj-cs"/>
        </a:defRPr>
      </a:lvl1pPr>
      <a:lvl2pPr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2pPr>
      <a:lvl3pPr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3pPr>
      <a:lvl4pPr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4pPr>
      <a:lvl5pPr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5pPr>
      <a:lvl6pPr marL="914400"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6pPr>
      <a:lvl7pPr marL="1828800"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7pPr>
      <a:lvl8pPr marL="2743200"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8pPr>
      <a:lvl9pPr marL="3657600" algn="ctr" rtl="0" fontAlgn="base">
        <a:spcBef>
          <a:spcPct val="0"/>
        </a:spcBef>
        <a:spcAft>
          <a:spcPct val="0"/>
        </a:spcAft>
        <a:defRPr sz="5600" b="1">
          <a:solidFill>
            <a:schemeClr val="accent1"/>
          </a:solidFill>
          <a:latin typeface="Arial" panose="020B0604020202020204" pitchFamily="34" charset="0"/>
          <a:ea typeface="ＭＳ Ｐゴシック" panose="020B0600070205080204" pitchFamily="34" charset="-128"/>
        </a:defRPr>
      </a:lvl9pPr>
    </p:titleStyle>
    <p:bodyStyle>
      <a:lvl1pPr marL="698500" indent="-698500" algn="l" rtl="0" fontAlgn="base">
        <a:spcBef>
          <a:spcPts val="4000"/>
        </a:spcBef>
        <a:spcAft>
          <a:spcPct val="0"/>
        </a:spcAft>
        <a:buClr>
          <a:schemeClr val="accent2"/>
        </a:buClr>
        <a:buSzPct val="100000"/>
        <a:buFont typeface="Wingdings 2" pitchFamily="2" charset="2"/>
        <a:buChar char=""/>
        <a:defRPr sz="4800" kern="1200">
          <a:solidFill>
            <a:schemeClr val="tx1"/>
          </a:solidFill>
          <a:latin typeface="+mn-lt"/>
          <a:ea typeface="ＭＳ Ｐゴシック" panose="020B0600070205080204" pitchFamily="34" charset="-128"/>
          <a:cs typeface="+mn-cs"/>
        </a:defRPr>
      </a:lvl1pPr>
      <a:lvl2pPr marL="1371600" indent="-673100" algn="l" rtl="0" fontAlgn="base">
        <a:spcBef>
          <a:spcPts val="1200"/>
        </a:spcBef>
        <a:spcAft>
          <a:spcPct val="0"/>
        </a:spcAft>
        <a:buClr>
          <a:srgbClr val="808080"/>
        </a:buClr>
        <a:buSzPct val="100000"/>
        <a:buFont typeface="Wingdings 2" pitchFamily="2" charset="2"/>
        <a:buChar char=""/>
        <a:defRPr sz="4400" kern="1200">
          <a:solidFill>
            <a:schemeClr val="tx1"/>
          </a:solidFill>
          <a:latin typeface="+mn-lt"/>
          <a:ea typeface="ＭＳ Ｐゴシック" panose="020B0600070205080204" pitchFamily="34" charset="-128"/>
          <a:cs typeface="+mn-cs"/>
        </a:defRPr>
      </a:lvl2pPr>
      <a:lvl3pPr marL="1936750" indent="-565150" algn="l" rtl="0" fontAlgn="base">
        <a:spcBef>
          <a:spcPts val="1200"/>
        </a:spcBef>
        <a:spcAft>
          <a:spcPct val="0"/>
        </a:spcAft>
        <a:buClr>
          <a:srgbClr val="969696"/>
        </a:buClr>
        <a:buSzPct val="100000"/>
        <a:buFont typeface="Wingdings 2" pitchFamily="2" charset="2"/>
        <a:buChar char=""/>
        <a:defRPr sz="4000" kern="1200">
          <a:solidFill>
            <a:schemeClr val="tx1"/>
          </a:solidFill>
          <a:latin typeface="+mn-lt"/>
          <a:ea typeface="ＭＳ Ｐゴシック" panose="020B0600070205080204" pitchFamily="34" charset="-128"/>
          <a:cs typeface="+mn-cs"/>
        </a:defRPr>
      </a:lvl3pPr>
      <a:lvl4pPr marL="2527300" indent="-590550" algn="l" rtl="0" fontAlgn="base">
        <a:spcBef>
          <a:spcPts val="1200"/>
        </a:spcBef>
        <a:spcAft>
          <a:spcPct val="0"/>
        </a:spcAft>
        <a:buClr>
          <a:srgbClr val="F8BC65"/>
        </a:buClr>
        <a:buSzPct val="100000"/>
        <a:buFont typeface="Wingdings 2" pitchFamily="2" charset="2"/>
        <a:buChar char=""/>
        <a:defRPr kern="1200">
          <a:solidFill>
            <a:schemeClr val="tx1"/>
          </a:solidFill>
          <a:latin typeface="+mn-lt"/>
          <a:ea typeface="ＭＳ Ｐゴシック" panose="020B0600070205080204" pitchFamily="34" charset="-128"/>
          <a:cs typeface="+mn-cs"/>
        </a:defRPr>
      </a:lvl4pPr>
      <a:lvl5pPr marL="3092450" indent="-565150" algn="l" rtl="0" fontAlgn="base">
        <a:spcBef>
          <a:spcPts val="1200"/>
        </a:spcBef>
        <a:spcAft>
          <a:spcPct val="0"/>
        </a:spcAft>
        <a:buClr>
          <a:srgbClr val="FBD299"/>
        </a:buClr>
        <a:buSzPct val="100000"/>
        <a:buFont typeface="Wingdings 2" pitchFamily="2" charset="2"/>
        <a:buChar char=""/>
        <a:defRPr kern="1200">
          <a:solidFill>
            <a:schemeClr val="tx1"/>
          </a:solidFill>
          <a:latin typeface="+mn-lt"/>
          <a:ea typeface="ＭＳ Ｐゴシック" panose="020B0600070205080204" pitchFamily="34" charset="-128"/>
          <a:cs typeface="+mn-cs"/>
        </a:defRPr>
      </a:lvl5pPr>
      <a:lvl6pPr marL="3657600" indent="-565150" algn="l" defTabSz="1828800" rtl="0" eaLnBrk="1" latinLnBrk="0" hangingPunct="1">
        <a:spcBef>
          <a:spcPct val="20000"/>
        </a:spcBef>
        <a:buClr>
          <a:schemeClr val="accent2"/>
        </a:buClr>
        <a:buSzPct val="110000"/>
        <a:buFont typeface="Wingdings 2" pitchFamily="18" charset="2"/>
        <a:buChar char=""/>
        <a:defRPr lang="en-US" sz="3600" kern="1200" dirty="0" smtClean="0">
          <a:solidFill>
            <a:schemeClr val="tx1">
              <a:lumMod val="65000"/>
              <a:lumOff val="35000"/>
            </a:schemeClr>
          </a:solidFill>
          <a:latin typeface="+mn-lt"/>
          <a:ea typeface="+mn-ea"/>
          <a:cs typeface="+mn-cs"/>
        </a:defRPr>
      </a:lvl6pPr>
      <a:lvl7pPr marL="4235450" indent="-565150" algn="l" defTabSz="1828800" rtl="0" eaLnBrk="1" latinLnBrk="0" hangingPunct="1">
        <a:spcBef>
          <a:spcPct val="20000"/>
        </a:spcBef>
        <a:buClr>
          <a:schemeClr val="accent1">
            <a:lumMod val="60000"/>
            <a:lumOff val="40000"/>
          </a:schemeClr>
        </a:buClr>
        <a:buSzPct val="110000"/>
        <a:buFont typeface="Wingdings 2" pitchFamily="18" charset="2"/>
        <a:buChar char=""/>
        <a:defRPr lang="en-US" sz="3600" kern="1200" dirty="0" smtClean="0">
          <a:solidFill>
            <a:schemeClr val="tx1">
              <a:lumMod val="65000"/>
              <a:lumOff val="35000"/>
            </a:schemeClr>
          </a:solidFill>
          <a:latin typeface="+mn-lt"/>
          <a:ea typeface="+mn-ea"/>
          <a:cs typeface="+mn-cs"/>
        </a:defRPr>
      </a:lvl7pPr>
      <a:lvl8pPr marL="4797426" indent="-565150" algn="l" defTabSz="1828800" rtl="0" eaLnBrk="1" latinLnBrk="0" hangingPunct="1">
        <a:spcBef>
          <a:spcPct val="20000"/>
        </a:spcBef>
        <a:buClr>
          <a:schemeClr val="accent2"/>
        </a:buClr>
        <a:buSzPct val="110000"/>
        <a:buFont typeface="Wingdings 2" pitchFamily="18" charset="2"/>
        <a:buChar char=""/>
        <a:defRPr lang="en-US" sz="3600" kern="1200" dirty="0" smtClean="0">
          <a:solidFill>
            <a:schemeClr val="tx1">
              <a:lumMod val="65000"/>
              <a:lumOff val="35000"/>
            </a:schemeClr>
          </a:solidFill>
          <a:latin typeface="+mn-lt"/>
          <a:ea typeface="+mn-ea"/>
          <a:cs typeface="+mn-cs"/>
        </a:defRPr>
      </a:lvl8pPr>
      <a:lvl9pPr marL="5378450" indent="-565150" algn="l" defTabSz="1828800" rtl="0" eaLnBrk="1" latinLnBrk="0" hangingPunct="1">
        <a:spcBef>
          <a:spcPct val="20000"/>
        </a:spcBef>
        <a:buClr>
          <a:schemeClr val="accent1">
            <a:lumMod val="60000"/>
            <a:lumOff val="40000"/>
          </a:schemeClr>
        </a:buClr>
        <a:buSzPct val="110000"/>
        <a:buFont typeface="Wingdings 2" pitchFamily="18" charset="2"/>
        <a:buChar char=""/>
        <a:defRPr lang="en-US" sz="3600" kern="1200" dirty="0">
          <a:solidFill>
            <a:schemeClr val="tx1">
              <a:lumMod val="65000"/>
              <a:lumOff val="35000"/>
            </a:schemeClr>
          </a:solidFill>
          <a:latin typeface="+mn-lt"/>
          <a:ea typeface="+mn-ea"/>
          <a:cs typeface="+mn-cs"/>
        </a:defRPr>
      </a:lvl9pPr>
    </p:bodyStyle>
    <p:otherStyle>
      <a:defPPr>
        <a:defRPr/>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3D2C4-084C-C545-00AC-430EC19B6C87}"/>
              </a:ext>
            </a:extLst>
          </p:cNvPr>
          <p:cNvSpPr>
            <a:spLocks noGrp="1"/>
          </p:cNvSpPr>
          <p:nvPr>
            <p:ph type="ctrTitle"/>
          </p:nvPr>
        </p:nvSpPr>
        <p:spPr>
          <a:xfrm>
            <a:off x="2644777" y="2286001"/>
            <a:ext cx="12998450" cy="2587626"/>
          </a:xfrm>
        </p:spPr>
        <p:txBody>
          <a:bodyPr/>
          <a:lstStyle/>
          <a:p>
            <a:pPr fontAlgn="auto">
              <a:spcAft>
                <a:spcPts val="0"/>
              </a:spcAft>
              <a:defRPr/>
            </a:pPr>
            <a:r>
              <a:rPr lang="en-US" dirty="0"/>
              <a:t>Bayesian Inference</a:t>
            </a:r>
          </a:p>
        </p:txBody>
      </p:sp>
      <p:sp>
        <p:nvSpPr>
          <p:cNvPr id="3" name="Subtitle 2">
            <a:extLst>
              <a:ext uri="{FF2B5EF4-FFF2-40B4-BE49-F238E27FC236}">
                <a16:creationId xmlns:a16="http://schemas.microsoft.com/office/drawing/2014/main" id="{1773A97B-06C2-BD5D-13DD-A14A00967D4E}"/>
              </a:ext>
            </a:extLst>
          </p:cNvPr>
          <p:cNvSpPr>
            <a:spLocks noGrp="1"/>
          </p:cNvSpPr>
          <p:nvPr>
            <p:ph type="subTitle" idx="1"/>
          </p:nvPr>
        </p:nvSpPr>
        <p:spPr>
          <a:xfrm>
            <a:off x="2644777" y="4949827"/>
            <a:ext cx="12998450" cy="1374774"/>
          </a:xfrm>
        </p:spPr>
        <p:txBody>
          <a:bodyPr/>
          <a:lstStyle/>
          <a:p>
            <a:pPr fontAlgn="auto">
              <a:spcAft>
                <a:spcPts val="0"/>
              </a:spcAft>
              <a:defRPr/>
            </a:pPr>
            <a:r>
              <a:rPr lang="en-US" dirty="0"/>
              <a:t>Module 1, </a:t>
            </a:r>
            <a:r>
              <a:rPr lang="en-US"/>
              <a:t>Lesson 3</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EC1936-40B1-9592-E705-4C7954D90837}"/>
              </a:ext>
            </a:extLst>
          </p:cNvPr>
          <p:cNvSpPr>
            <a:spLocks noGrp="1"/>
          </p:cNvSpPr>
          <p:nvPr>
            <p:ph sz="half" idx="1"/>
          </p:nvPr>
        </p:nvSpPr>
        <p:spPr>
          <a:xfrm>
            <a:off x="1098550" y="2085698"/>
            <a:ext cx="7680960" cy="6515100"/>
          </a:xfrm>
        </p:spPr>
        <p:txBody>
          <a:bodyPr wrap="square" anchor="t">
            <a:normAutofit/>
          </a:bodyPr>
          <a:lstStyle/>
          <a:p>
            <a:pPr>
              <a:lnSpc>
                <a:spcPct val="90000"/>
              </a:lnSpc>
            </a:pPr>
            <a:r>
              <a:rPr lang="en-US" dirty="0"/>
              <a:t>Fit many models, gradually increasing complexity</a:t>
            </a:r>
            <a:endParaRPr lang="en-US"/>
          </a:p>
          <a:p>
            <a:pPr>
              <a:lnSpc>
                <a:spcPct val="90000"/>
              </a:lnSpc>
            </a:pPr>
            <a:r>
              <a:rPr lang="en-US" dirty="0"/>
              <a:t>Use inferences from simpler models as starting values</a:t>
            </a:r>
            <a:endParaRPr lang="en-US"/>
          </a:p>
          <a:p>
            <a:pPr>
              <a:lnSpc>
                <a:spcPct val="90000"/>
              </a:lnSpc>
            </a:pPr>
            <a:r>
              <a:rPr lang="en-US" dirty="0"/>
              <a:t>Avoid letting the computer run overnight for perfect estimation</a:t>
            </a:r>
            <a:endParaRPr lang="en-US"/>
          </a:p>
          <a:p>
            <a:pPr>
              <a:lnSpc>
                <a:spcPct val="90000"/>
              </a:lnSpc>
            </a:pPr>
            <a:r>
              <a:rPr lang="en-US" dirty="0"/>
              <a:t>Display inferences and compare data continuously</a:t>
            </a:r>
            <a:endParaRPr lang="en-US"/>
          </a:p>
          <a:p>
            <a:pPr marL="0" indent="0">
              <a:lnSpc>
                <a:spcPct val="90000"/>
              </a:lnSpc>
              <a:buNone/>
            </a:pPr>
            <a:endParaRPr lang="en-US"/>
          </a:p>
        </p:txBody>
      </p:sp>
      <p:pic>
        <p:nvPicPr>
          <p:cNvPr id="5" name="Picture 4" descr="Magnifying glass showing decling performance">
            <a:extLst>
              <a:ext uri="{FF2B5EF4-FFF2-40B4-BE49-F238E27FC236}">
                <a16:creationId xmlns:a16="http://schemas.microsoft.com/office/drawing/2014/main" id="{C2653C9E-9346-A689-CA50-AE9F803564E7}"/>
              </a:ext>
            </a:extLst>
          </p:cNvPr>
          <p:cNvPicPr>
            <a:picLocks noChangeAspect="1"/>
          </p:cNvPicPr>
          <p:nvPr/>
        </p:nvPicPr>
        <p:blipFill rotWithShape="1">
          <a:blip r:embed="rId3"/>
          <a:srcRect r="21305" b="-1"/>
          <a:stretch/>
        </p:blipFill>
        <p:spPr>
          <a:xfrm>
            <a:off x="9502142" y="2085698"/>
            <a:ext cx="7680960" cy="6515100"/>
          </a:xfrm>
          <a:prstGeom prst="rect">
            <a:avLst/>
          </a:prstGeom>
          <a:noFill/>
        </p:spPr>
      </p:pic>
      <p:sp>
        <p:nvSpPr>
          <p:cNvPr id="2" name="Title 1">
            <a:extLst>
              <a:ext uri="{FF2B5EF4-FFF2-40B4-BE49-F238E27FC236}">
                <a16:creationId xmlns:a16="http://schemas.microsoft.com/office/drawing/2014/main" id="{DE2EE3EC-546C-BB51-D62F-A119E4A360BC}"/>
              </a:ext>
            </a:extLst>
          </p:cNvPr>
          <p:cNvSpPr>
            <a:spLocks noGrp="1"/>
          </p:cNvSpPr>
          <p:nvPr>
            <p:ph type="title"/>
          </p:nvPr>
        </p:nvSpPr>
        <p:spPr>
          <a:xfrm>
            <a:off x="1098550" y="161365"/>
            <a:ext cx="16084552" cy="1551434"/>
          </a:xfrm>
        </p:spPr>
        <p:txBody>
          <a:bodyPr wrap="square" anchor="b">
            <a:normAutofit/>
          </a:bodyPr>
          <a:lstStyle/>
          <a:p>
            <a:r>
              <a:rPr lang="en-US" dirty="0"/>
              <a:t>General Approach to Computation</a:t>
            </a:r>
          </a:p>
        </p:txBody>
      </p:sp>
      <p:sp>
        <p:nvSpPr>
          <p:cNvPr id="4" name="TextBox 3">
            <a:extLst>
              <a:ext uri="{FF2B5EF4-FFF2-40B4-BE49-F238E27FC236}">
                <a16:creationId xmlns:a16="http://schemas.microsoft.com/office/drawing/2014/main" id="{31B581CE-386E-C4B7-40C9-492A2B35FA6B}"/>
              </a:ext>
            </a:extLst>
          </p:cNvPr>
          <p:cNvSpPr txBox="1"/>
          <p:nvPr/>
        </p:nvSpPr>
        <p:spPr>
          <a:xfrm>
            <a:off x="9502142" y="8604365"/>
            <a:ext cx="3134191" cy="369332"/>
          </a:xfrm>
          <a:prstGeom prst="rect">
            <a:avLst/>
          </a:prstGeom>
          <a:noFill/>
        </p:spPr>
        <p:txBody>
          <a:bodyPr wrap="none" rtlCol="0">
            <a:spAutoFit/>
          </a:bodyPr>
          <a:lstStyle/>
          <a:p>
            <a:r>
              <a:rPr lang="en-US" dirty="0"/>
              <a:t>From Microsoft stock images</a:t>
            </a:r>
          </a:p>
        </p:txBody>
      </p:sp>
    </p:spTree>
    <p:extLst>
      <p:ext uri="{BB962C8B-B14F-4D97-AF65-F5344CB8AC3E}">
        <p14:creationId xmlns:p14="http://schemas.microsoft.com/office/powerpoint/2010/main" val="3095365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6D480-A670-6CFE-D4CE-24C04D5F3C75}"/>
              </a:ext>
            </a:extLst>
          </p:cNvPr>
          <p:cNvSpPr>
            <a:spLocks noGrp="1"/>
          </p:cNvSpPr>
          <p:nvPr>
            <p:ph type="title"/>
          </p:nvPr>
        </p:nvSpPr>
        <p:spPr/>
        <p:txBody>
          <a:bodyPr/>
          <a:lstStyle/>
          <a:p>
            <a:r>
              <a:rPr lang="en-US" dirty="0"/>
              <a:t>Summarizing Inferences by Simulation</a:t>
            </a:r>
          </a:p>
        </p:txBody>
      </p:sp>
      <p:sp>
        <p:nvSpPr>
          <p:cNvPr id="3" name="Content Placeholder 2">
            <a:extLst>
              <a:ext uri="{FF2B5EF4-FFF2-40B4-BE49-F238E27FC236}">
                <a16:creationId xmlns:a16="http://schemas.microsoft.com/office/drawing/2014/main" id="{4DD516FC-9F10-0F5D-67D0-1A1D7D33E399}"/>
              </a:ext>
            </a:extLst>
          </p:cNvPr>
          <p:cNvSpPr>
            <a:spLocks noGrp="1"/>
          </p:cNvSpPr>
          <p:nvPr>
            <p:ph idx="1"/>
          </p:nvPr>
        </p:nvSpPr>
        <p:spPr/>
        <p:txBody>
          <a:bodyPr/>
          <a:lstStyle/>
          <a:p>
            <a:r>
              <a:rPr lang="en-US" dirty="0"/>
              <a:t>Simulation is central to applied Bayesian analysis</a:t>
            </a:r>
          </a:p>
          <a:p>
            <a:pPr lvl="1"/>
            <a:r>
              <a:rPr lang="en-US" dirty="0"/>
              <a:t>Provides practical information about probability densities through histograms of random draws</a:t>
            </a:r>
          </a:p>
          <a:p>
            <a:pPr lvl="1"/>
            <a:r>
              <a:rPr lang="en-US" dirty="0"/>
              <a:t>Estimates sample moments, percentiles, and summary statistics</a:t>
            </a:r>
          </a:p>
          <a:p>
            <a:r>
              <a:rPr lang="en-US" dirty="0"/>
              <a:t>Large or small simulated values can indicate problems with model specification or parameterization</a:t>
            </a:r>
          </a:p>
        </p:txBody>
      </p:sp>
    </p:spTree>
    <p:extLst>
      <p:ext uri="{BB962C8B-B14F-4D97-AF65-F5344CB8AC3E}">
        <p14:creationId xmlns:p14="http://schemas.microsoft.com/office/powerpoint/2010/main" val="27779453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0F919-3780-D9C7-6105-1206A3AADF2A}"/>
              </a:ext>
            </a:extLst>
          </p:cNvPr>
          <p:cNvSpPr>
            <a:spLocks noGrp="1"/>
          </p:cNvSpPr>
          <p:nvPr>
            <p:ph type="title"/>
          </p:nvPr>
        </p:nvSpPr>
        <p:spPr/>
        <p:txBody>
          <a:bodyPr/>
          <a:lstStyle/>
          <a:p>
            <a:r>
              <a:rPr lang="en-US" dirty="0"/>
              <a:t>Next Time</a:t>
            </a:r>
          </a:p>
        </p:txBody>
      </p:sp>
      <p:sp>
        <p:nvSpPr>
          <p:cNvPr id="3" name="Content Placeholder 2">
            <a:extLst>
              <a:ext uri="{FF2B5EF4-FFF2-40B4-BE49-F238E27FC236}">
                <a16:creationId xmlns:a16="http://schemas.microsoft.com/office/drawing/2014/main" id="{B5D498FE-0E99-F60F-5E0F-D387B12FD101}"/>
              </a:ext>
            </a:extLst>
          </p:cNvPr>
          <p:cNvSpPr>
            <a:spLocks noGrp="1"/>
          </p:cNvSpPr>
          <p:nvPr>
            <p:ph idx="1"/>
          </p:nvPr>
        </p:nvSpPr>
        <p:spPr/>
        <p:txBody>
          <a:bodyPr/>
          <a:lstStyle/>
          <a:p>
            <a:r>
              <a:rPr lang="en-US" dirty="0"/>
              <a:t>Single parameter models</a:t>
            </a:r>
          </a:p>
          <a:p>
            <a:pPr lvl="1"/>
            <a:r>
              <a:rPr lang="en-US" dirty="0"/>
              <a:t>Estimating posterior </a:t>
            </a:r>
            <a:r>
              <a:rPr lang="en-US" i="1" dirty="0"/>
              <a:t>distributions</a:t>
            </a:r>
          </a:p>
        </p:txBody>
      </p:sp>
    </p:spTree>
    <p:extLst>
      <p:ext uri="{BB962C8B-B14F-4D97-AF65-F5344CB8AC3E}">
        <p14:creationId xmlns:p14="http://schemas.microsoft.com/office/powerpoint/2010/main" val="3906568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2807F-AA75-8289-ABFC-30F1E44E67A4}"/>
              </a:ext>
            </a:extLst>
          </p:cNvPr>
          <p:cNvSpPr>
            <a:spLocks noGrp="1"/>
          </p:cNvSpPr>
          <p:nvPr>
            <p:ph type="ctrTitle"/>
          </p:nvPr>
        </p:nvSpPr>
        <p:spPr>
          <a:xfrm>
            <a:off x="2644777" y="2286001"/>
            <a:ext cx="12998450" cy="2587626"/>
          </a:xfrm>
        </p:spPr>
        <p:txBody>
          <a:bodyPr/>
          <a:lstStyle/>
          <a:p>
            <a:pPr fontAlgn="auto">
              <a:spcAft>
                <a:spcPts val="0"/>
              </a:spcAft>
              <a:defRPr/>
            </a:pPr>
            <a:r>
              <a:rPr lang="en-US" dirty="0"/>
              <a:t>Bayesian Computation </a:t>
            </a:r>
          </a:p>
        </p:txBody>
      </p:sp>
      <p:sp>
        <p:nvSpPr>
          <p:cNvPr id="3" name="Subtitle 2">
            <a:extLst>
              <a:ext uri="{FF2B5EF4-FFF2-40B4-BE49-F238E27FC236}">
                <a16:creationId xmlns:a16="http://schemas.microsoft.com/office/drawing/2014/main" id="{A1D820C0-3BC8-687A-7D56-C3951CF5E866}"/>
              </a:ext>
            </a:extLst>
          </p:cNvPr>
          <p:cNvSpPr>
            <a:spLocks noGrp="1"/>
          </p:cNvSpPr>
          <p:nvPr>
            <p:ph type="subTitle" idx="1"/>
          </p:nvPr>
        </p:nvSpPr>
        <p:spPr>
          <a:xfrm>
            <a:off x="2644777" y="4949827"/>
            <a:ext cx="12998450" cy="1374774"/>
          </a:xfrm>
        </p:spPr>
        <p:txBody>
          <a:bodyPr/>
          <a:lstStyle/>
          <a:p>
            <a:pPr fontAlgn="auto">
              <a:spcAft>
                <a:spcPts val="0"/>
              </a:spcAft>
              <a:defRPr/>
            </a:pPr>
            <a:r>
              <a:rPr lang="en-US" dirty="0"/>
              <a:t>Shahrzad Jamshidi, PhD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Title 1">
            <a:extLst>
              <a:ext uri="{FF2B5EF4-FFF2-40B4-BE49-F238E27FC236}">
                <a16:creationId xmlns:a16="http://schemas.microsoft.com/office/drawing/2014/main" id="{4201BE09-6437-8CAC-DA00-D42CB41E2B94}"/>
              </a:ext>
            </a:extLst>
          </p:cNvPr>
          <p:cNvSpPr>
            <a:spLocks noGrp="1"/>
          </p:cNvSpPr>
          <p:nvPr>
            <p:ph type="title"/>
          </p:nvPr>
        </p:nvSpPr>
        <p:spPr>
          <a:xfrm>
            <a:off x="1098551" y="161926"/>
            <a:ext cx="16084550" cy="1549400"/>
          </a:xfrm>
        </p:spPr>
        <p:txBody>
          <a:bodyPr/>
          <a:lstStyle/>
          <a:p>
            <a:r>
              <a:rPr lang="en-US" altLang="en-US" dirty="0">
                <a:cs typeface="Arial"/>
              </a:rPr>
              <a:t>Last Time</a:t>
            </a:r>
          </a:p>
        </p:txBody>
      </p:sp>
      <p:sp>
        <p:nvSpPr>
          <p:cNvPr id="5122" name="Content Placeholder 2">
            <a:extLst>
              <a:ext uri="{FF2B5EF4-FFF2-40B4-BE49-F238E27FC236}">
                <a16:creationId xmlns:a16="http://schemas.microsoft.com/office/drawing/2014/main" id="{B5CFF3DD-1E43-F576-FF57-62AAAE9F976D}"/>
              </a:ext>
            </a:extLst>
          </p:cNvPr>
          <p:cNvSpPr>
            <a:spLocks noGrp="1"/>
          </p:cNvSpPr>
          <p:nvPr>
            <p:ph idx="1"/>
          </p:nvPr>
        </p:nvSpPr>
        <p:spPr>
          <a:xfrm>
            <a:off x="1098551" y="2051050"/>
            <a:ext cx="16084550" cy="6886576"/>
          </a:xfrm>
        </p:spPr>
        <p:txBody>
          <a:bodyPr/>
          <a:lstStyle/>
          <a:p>
            <a:r>
              <a:rPr lang="en-US" altLang="en-US" dirty="0"/>
              <a:t>Three steps of Bayesian data analysis</a:t>
            </a:r>
          </a:p>
          <a:p>
            <a:r>
              <a:rPr lang="en-US" altLang="en-US" dirty="0"/>
              <a:t>Notation</a:t>
            </a:r>
          </a:p>
          <a:p>
            <a:r>
              <a:rPr lang="en-US" altLang="en-US" dirty="0"/>
              <a:t>Some assumptions</a:t>
            </a:r>
          </a:p>
          <a:p>
            <a:r>
              <a:rPr lang="en-US" altLang="en-US" dirty="0"/>
              <a:t>Probability assignments are subjective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550BE-9FF8-EE9A-C4EF-FCB52C3FD33C}"/>
              </a:ext>
            </a:extLst>
          </p:cNvPr>
          <p:cNvSpPr>
            <a:spLocks noGrp="1"/>
          </p:cNvSpPr>
          <p:nvPr>
            <p:ph type="title"/>
          </p:nvPr>
        </p:nvSpPr>
        <p:spPr/>
        <p:txBody>
          <a:bodyPr/>
          <a:lstStyle/>
          <a:p>
            <a:r>
              <a:rPr lang="en-US" dirty="0"/>
              <a:t>Review of Practice Problem</a:t>
            </a:r>
          </a:p>
        </p:txBody>
      </p:sp>
      <p:sp>
        <p:nvSpPr>
          <p:cNvPr id="3" name="Content Placeholder 2">
            <a:extLst>
              <a:ext uri="{FF2B5EF4-FFF2-40B4-BE49-F238E27FC236}">
                <a16:creationId xmlns:a16="http://schemas.microsoft.com/office/drawing/2014/main" id="{EA756AEE-6AEB-1E6E-37B4-EF115053BB82}"/>
              </a:ext>
            </a:extLst>
          </p:cNvPr>
          <p:cNvSpPr>
            <a:spLocks noGrp="1"/>
          </p:cNvSpPr>
          <p:nvPr>
            <p:ph idx="1"/>
          </p:nvPr>
        </p:nvSpPr>
        <p:spPr/>
        <p:txBody>
          <a:bodyPr/>
          <a:lstStyle/>
          <a:p>
            <a:pPr marL="0" indent="0">
              <a:buNone/>
            </a:pPr>
            <a:r>
              <a:rPr lang="en-US" dirty="0"/>
              <a:t>Suppose you are given a pair of digital calipers that measure lengths in millimeters and you are told that they have not been calibrated correct. They are either generally off by -1 mm or 1 mm, with no reason to believe one outcome is more likely than the other. Digital calipers have errors in their measurements that follow normal distributions. For these calipers, the standard deviation is 1 mm. </a:t>
            </a:r>
          </a:p>
          <a:p>
            <a:pPr marL="0" indent="0">
              <a:buNone/>
            </a:pPr>
            <a:r>
              <a:rPr lang="en-US" dirty="0"/>
              <a:t>Testing these calipers leads to a measurement of 0.5mm larger than what you would expect. In the face of this evidence, what is the probability that the calipers are off by 1 mm?</a:t>
            </a:r>
            <a:endParaRPr lang="el-GR" dirty="0"/>
          </a:p>
          <a:p>
            <a:pPr marL="0" indent="0">
              <a:buNone/>
            </a:pPr>
            <a:endParaRPr lang="en-US" dirty="0"/>
          </a:p>
        </p:txBody>
      </p:sp>
    </p:spTree>
    <p:extLst>
      <p:ext uri="{BB962C8B-B14F-4D97-AF65-F5344CB8AC3E}">
        <p14:creationId xmlns:p14="http://schemas.microsoft.com/office/powerpoint/2010/main" val="297893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F2516-7E32-E33E-EC05-985F62D63EEB}"/>
              </a:ext>
            </a:extLst>
          </p:cNvPr>
          <p:cNvSpPr>
            <a:spLocks noGrp="1"/>
          </p:cNvSpPr>
          <p:nvPr>
            <p:ph type="title"/>
          </p:nvPr>
        </p:nvSpPr>
        <p:spPr>
          <a:xfrm>
            <a:off x="1101724" y="4367783"/>
            <a:ext cx="16084552" cy="1551434"/>
          </a:xfrm>
        </p:spPr>
        <p:txBody>
          <a:bodyPr/>
          <a:lstStyle/>
          <a:p>
            <a:r>
              <a:rPr lang="en-US" i="1" dirty="0"/>
              <a:t>(board example inserted here)</a:t>
            </a:r>
          </a:p>
        </p:txBody>
      </p:sp>
    </p:spTree>
    <p:extLst>
      <p:ext uri="{BB962C8B-B14F-4D97-AF65-F5344CB8AC3E}">
        <p14:creationId xmlns:p14="http://schemas.microsoft.com/office/powerpoint/2010/main" val="7397139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ADD40-D505-7C0E-E426-A8C62D2E9D1C}"/>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6205D5FD-ADFA-6AA8-D128-E94866F6E392}"/>
              </a:ext>
            </a:extLst>
          </p:cNvPr>
          <p:cNvSpPr>
            <a:spLocks noGrp="1"/>
          </p:cNvSpPr>
          <p:nvPr>
            <p:ph idx="1"/>
          </p:nvPr>
        </p:nvSpPr>
        <p:spPr/>
        <p:txBody>
          <a:bodyPr/>
          <a:lstStyle/>
          <a:p>
            <a:r>
              <a:rPr lang="en-US" dirty="0"/>
              <a:t>State the basic framework of computation in Bayesian inference.</a:t>
            </a:r>
          </a:p>
        </p:txBody>
      </p:sp>
    </p:spTree>
    <p:extLst>
      <p:ext uri="{BB962C8B-B14F-4D97-AF65-F5344CB8AC3E}">
        <p14:creationId xmlns:p14="http://schemas.microsoft.com/office/powerpoint/2010/main" val="2472276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Content Placeholder 2">
            <a:extLst>
              <a:ext uri="{FF2B5EF4-FFF2-40B4-BE49-F238E27FC236}">
                <a16:creationId xmlns:a16="http://schemas.microsoft.com/office/drawing/2014/main" id="{8DFB1FDB-789D-3A4E-B0C7-3BAF194C6643}"/>
              </a:ext>
            </a:extLst>
          </p:cNvPr>
          <p:cNvSpPr>
            <a:spLocks noGrp="1"/>
          </p:cNvSpPr>
          <p:nvPr>
            <p:ph sz="half" idx="1"/>
          </p:nvPr>
        </p:nvSpPr>
        <p:spPr>
          <a:xfrm>
            <a:off x="1098550" y="2085698"/>
            <a:ext cx="7680960" cy="6515100"/>
          </a:xfrm>
        </p:spPr>
        <p:txBody>
          <a:bodyPr wrap="square" anchor="t">
            <a:normAutofit/>
          </a:bodyPr>
          <a:lstStyle/>
          <a:p>
            <a:pPr>
              <a:lnSpc>
                <a:spcPct val="90000"/>
              </a:lnSpc>
            </a:pPr>
            <a:r>
              <a:rPr lang="en-US" altLang="en-US" dirty="0"/>
              <a:t>Textbook examples rely on R for the following:</a:t>
            </a:r>
          </a:p>
          <a:p>
            <a:pPr lvl="1">
              <a:lnSpc>
                <a:spcPct val="90000"/>
              </a:lnSpc>
            </a:pPr>
            <a:r>
              <a:rPr lang="en-US" altLang="en-US" sz="4000" dirty="0"/>
              <a:t>Graphs and basic simulations</a:t>
            </a:r>
          </a:p>
          <a:p>
            <a:pPr lvl="1">
              <a:lnSpc>
                <a:spcPct val="90000"/>
              </a:lnSpc>
            </a:pPr>
            <a:r>
              <a:rPr lang="en-US" altLang="en-US" sz="4000" dirty="0"/>
              <a:t>Fitting classic simple models (e.g., regression, generalized linear models, nonparametric methods)</a:t>
            </a:r>
          </a:p>
          <a:p>
            <a:pPr lvl="1">
              <a:lnSpc>
                <a:spcPct val="90000"/>
              </a:lnSpc>
            </a:pPr>
            <a:r>
              <a:rPr lang="en-US" altLang="en-US" sz="4000" dirty="0"/>
              <a:t>Optimization</a:t>
            </a:r>
          </a:p>
          <a:p>
            <a:pPr lvl="1">
              <a:lnSpc>
                <a:spcPct val="90000"/>
              </a:lnSpc>
            </a:pPr>
            <a:r>
              <a:rPr lang="en-US" altLang="en-US" sz="4000" dirty="0"/>
              <a:t>Simple programming</a:t>
            </a:r>
          </a:p>
          <a:p>
            <a:pPr lvl="1">
              <a:lnSpc>
                <a:spcPct val="90000"/>
              </a:lnSpc>
            </a:pPr>
            <a:endParaRPr lang="en-US" altLang="en-US" sz="4000" dirty="0"/>
          </a:p>
        </p:txBody>
      </p:sp>
      <p:pic>
        <p:nvPicPr>
          <p:cNvPr id="6148" name="Picture 6147" descr="Woman using cell phone at digital data science display">
            <a:extLst>
              <a:ext uri="{FF2B5EF4-FFF2-40B4-BE49-F238E27FC236}">
                <a16:creationId xmlns:a16="http://schemas.microsoft.com/office/drawing/2014/main" id="{5C0FB403-24D5-69AB-051E-2667FE56B3EE}"/>
              </a:ext>
            </a:extLst>
          </p:cNvPr>
          <p:cNvPicPr>
            <a:picLocks noChangeAspect="1"/>
          </p:cNvPicPr>
          <p:nvPr/>
        </p:nvPicPr>
        <p:blipFill>
          <a:blip r:embed="rId3"/>
          <a:srcRect l="10702" r="10702"/>
          <a:stretch/>
        </p:blipFill>
        <p:spPr>
          <a:xfrm>
            <a:off x="9502142" y="2085698"/>
            <a:ext cx="7680960" cy="6515100"/>
          </a:xfrm>
          <a:prstGeom prst="rect">
            <a:avLst/>
          </a:prstGeom>
          <a:noFill/>
        </p:spPr>
      </p:pic>
      <p:sp>
        <p:nvSpPr>
          <p:cNvPr id="6145" name="Title 1">
            <a:extLst>
              <a:ext uri="{FF2B5EF4-FFF2-40B4-BE49-F238E27FC236}">
                <a16:creationId xmlns:a16="http://schemas.microsoft.com/office/drawing/2014/main" id="{7437B09B-40A5-6CD5-DCB3-08809A79E57D}"/>
              </a:ext>
            </a:extLst>
          </p:cNvPr>
          <p:cNvSpPr>
            <a:spLocks noGrp="1"/>
          </p:cNvSpPr>
          <p:nvPr>
            <p:ph type="title"/>
          </p:nvPr>
        </p:nvSpPr>
        <p:spPr>
          <a:xfrm>
            <a:off x="1098551" y="161926"/>
            <a:ext cx="16084550" cy="1549400"/>
          </a:xfrm>
        </p:spPr>
        <p:txBody>
          <a:bodyPr wrap="square" anchor="b">
            <a:normAutofit/>
          </a:bodyPr>
          <a:lstStyle/>
          <a:p>
            <a:r>
              <a:rPr lang="en-US" altLang="en-US" dirty="0"/>
              <a:t>Software Utilization</a:t>
            </a:r>
          </a:p>
        </p:txBody>
      </p:sp>
      <p:sp>
        <p:nvSpPr>
          <p:cNvPr id="2" name="TextBox 1">
            <a:extLst>
              <a:ext uri="{FF2B5EF4-FFF2-40B4-BE49-F238E27FC236}">
                <a16:creationId xmlns:a16="http://schemas.microsoft.com/office/drawing/2014/main" id="{BF4E8F0F-62A6-1D65-AEBE-6677CAFD8108}"/>
              </a:ext>
            </a:extLst>
          </p:cNvPr>
          <p:cNvSpPr txBox="1"/>
          <p:nvPr/>
        </p:nvSpPr>
        <p:spPr>
          <a:xfrm>
            <a:off x="9502142" y="8641796"/>
            <a:ext cx="3134191" cy="369332"/>
          </a:xfrm>
          <a:prstGeom prst="rect">
            <a:avLst/>
          </a:prstGeom>
          <a:noFill/>
        </p:spPr>
        <p:txBody>
          <a:bodyPr wrap="none" rtlCol="0">
            <a:spAutoFit/>
          </a:bodyPr>
          <a:lstStyle/>
          <a:p>
            <a:r>
              <a:rPr lang="en-US" dirty="0"/>
              <a:t>From Microsoft stock images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14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14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4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C5F278-A28C-2AA5-EC34-FAAE2EBFE4DE}"/>
              </a:ext>
            </a:extLst>
          </p:cNvPr>
          <p:cNvSpPr>
            <a:spLocks noGrp="1"/>
          </p:cNvSpPr>
          <p:nvPr>
            <p:ph sz="half" idx="2"/>
          </p:nvPr>
        </p:nvSpPr>
        <p:spPr/>
        <p:txBody>
          <a:bodyPr>
            <a:normAutofit/>
          </a:bodyPr>
          <a:lstStyle/>
          <a:p>
            <a:r>
              <a:rPr lang="en-US" dirty="0"/>
              <a:t>The Stan package in R is used for Bayesian inference</a:t>
            </a:r>
          </a:p>
          <a:p>
            <a:r>
              <a:rPr lang="en-US" dirty="0"/>
              <a:t>For Python, one can use </a:t>
            </a:r>
            <a:r>
              <a:rPr lang="en-US" dirty="0" err="1"/>
              <a:t>PyStan</a:t>
            </a:r>
            <a:endParaRPr lang="en-US" dirty="0"/>
          </a:p>
          <a:p>
            <a:r>
              <a:rPr lang="en-US" dirty="0"/>
              <a:t>Other languages with packages include Julia, MATLAB, and C++</a:t>
            </a:r>
          </a:p>
        </p:txBody>
      </p:sp>
      <p:sp>
        <p:nvSpPr>
          <p:cNvPr id="4" name="Title 3">
            <a:extLst>
              <a:ext uri="{FF2B5EF4-FFF2-40B4-BE49-F238E27FC236}">
                <a16:creationId xmlns:a16="http://schemas.microsoft.com/office/drawing/2014/main" id="{AFA570D6-0E8F-DA23-9E58-229193C8519E}"/>
              </a:ext>
            </a:extLst>
          </p:cNvPr>
          <p:cNvSpPr>
            <a:spLocks noGrp="1"/>
          </p:cNvSpPr>
          <p:nvPr>
            <p:ph type="title"/>
          </p:nvPr>
        </p:nvSpPr>
        <p:spPr/>
        <p:txBody>
          <a:bodyPr/>
          <a:lstStyle/>
          <a:p>
            <a:r>
              <a:rPr lang="en-US" dirty="0"/>
              <a:t>Why R?</a:t>
            </a:r>
          </a:p>
        </p:txBody>
      </p:sp>
      <p:pic>
        <p:nvPicPr>
          <p:cNvPr id="11" name="Content Placeholder 10" descr="3D graph graphic">
            <a:extLst>
              <a:ext uri="{FF2B5EF4-FFF2-40B4-BE49-F238E27FC236}">
                <a16:creationId xmlns:a16="http://schemas.microsoft.com/office/drawing/2014/main" id="{46D56118-5B7A-28E3-D61D-A71187926230}"/>
              </a:ext>
            </a:extLst>
          </p:cNvPr>
          <p:cNvPicPr>
            <a:picLocks noGrp="1" noChangeAspect="1"/>
          </p:cNvPicPr>
          <p:nvPr>
            <p:ph sz="half" idx="1"/>
          </p:nvPr>
        </p:nvPicPr>
        <p:blipFill>
          <a:blip r:embed="rId3"/>
          <a:stretch>
            <a:fillRect/>
          </a:stretch>
        </p:blipFill>
        <p:spPr>
          <a:xfrm>
            <a:off x="1098550" y="2785168"/>
            <a:ext cx="7680325" cy="5116714"/>
          </a:xfrm>
          <a:prstGeom prst="rect">
            <a:avLst/>
          </a:prstGeom>
        </p:spPr>
      </p:pic>
      <p:sp>
        <p:nvSpPr>
          <p:cNvPr id="12" name="TextBox 11">
            <a:extLst>
              <a:ext uri="{FF2B5EF4-FFF2-40B4-BE49-F238E27FC236}">
                <a16:creationId xmlns:a16="http://schemas.microsoft.com/office/drawing/2014/main" id="{ACDD2F72-B3DC-2E32-3B5A-0A15D3D2438A}"/>
              </a:ext>
            </a:extLst>
          </p:cNvPr>
          <p:cNvSpPr txBox="1"/>
          <p:nvPr/>
        </p:nvSpPr>
        <p:spPr>
          <a:xfrm>
            <a:off x="1098550" y="7901882"/>
            <a:ext cx="3134191" cy="369332"/>
          </a:xfrm>
          <a:prstGeom prst="rect">
            <a:avLst/>
          </a:prstGeom>
          <a:noFill/>
        </p:spPr>
        <p:txBody>
          <a:bodyPr wrap="none" rtlCol="0">
            <a:spAutoFit/>
          </a:bodyPr>
          <a:lstStyle/>
          <a:p>
            <a:r>
              <a:rPr lang="en-US" dirty="0"/>
              <a:t>From Microsoft stock images</a:t>
            </a:r>
          </a:p>
        </p:txBody>
      </p:sp>
    </p:spTree>
    <p:extLst>
      <p:ext uri="{BB962C8B-B14F-4D97-AF65-F5344CB8AC3E}">
        <p14:creationId xmlns:p14="http://schemas.microsoft.com/office/powerpoint/2010/main" val="22185205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F94A94A-BB90-D874-5CF2-43E6EF009A83}"/>
              </a:ext>
            </a:extLst>
          </p:cNvPr>
          <p:cNvSpPr>
            <a:spLocks noGrp="1"/>
          </p:cNvSpPr>
          <p:nvPr>
            <p:ph type="title"/>
          </p:nvPr>
        </p:nvSpPr>
        <p:spPr/>
        <p:txBody>
          <a:bodyPr/>
          <a:lstStyle/>
          <a:p>
            <a:r>
              <a:rPr lang="en-US" dirty="0"/>
              <a:t>Specific Computation Tasks</a:t>
            </a:r>
          </a:p>
        </p:txBody>
      </p:sp>
      <p:sp>
        <p:nvSpPr>
          <p:cNvPr id="6" name="Content Placeholder 5">
            <a:extLst>
              <a:ext uri="{FF2B5EF4-FFF2-40B4-BE49-F238E27FC236}">
                <a16:creationId xmlns:a16="http://schemas.microsoft.com/office/drawing/2014/main" id="{D133EEA8-45CB-ECE3-2EAB-AF5D8699F996}"/>
              </a:ext>
            </a:extLst>
          </p:cNvPr>
          <p:cNvSpPr>
            <a:spLocks noGrp="1"/>
          </p:cNvSpPr>
          <p:nvPr>
            <p:ph idx="1"/>
          </p:nvPr>
        </p:nvSpPr>
        <p:spPr/>
        <p:txBody>
          <a:bodyPr/>
          <a:lstStyle/>
          <a:p>
            <a:r>
              <a:rPr lang="en-US" dirty="0"/>
              <a:t>Vector and matrix manipulations</a:t>
            </a:r>
          </a:p>
          <a:p>
            <a:r>
              <a:rPr lang="en-US" dirty="0"/>
              <a:t>Computing probability density functions</a:t>
            </a:r>
          </a:p>
          <a:p>
            <a:r>
              <a:rPr lang="en-US" dirty="0"/>
              <a:t>Drawing simulations from probability distributions</a:t>
            </a:r>
          </a:p>
          <a:p>
            <a:r>
              <a:rPr lang="en-US" dirty="0"/>
              <a:t>Structured programming (looping, customized functions)</a:t>
            </a:r>
          </a:p>
          <a:p>
            <a:r>
              <a:rPr lang="en-US" dirty="0"/>
              <a:t>Calculating linear regression estimates and variance matrix</a:t>
            </a:r>
          </a:p>
          <a:p>
            <a:r>
              <a:rPr lang="en-US" dirty="0"/>
              <a:t>Creating graphics, including scatterplots and multiple graphs per page</a:t>
            </a:r>
          </a:p>
        </p:txBody>
      </p:sp>
    </p:spTree>
    <p:extLst>
      <p:ext uri="{BB962C8B-B14F-4D97-AF65-F5344CB8AC3E}">
        <p14:creationId xmlns:p14="http://schemas.microsoft.com/office/powerpoint/2010/main" val="20909459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eeze">
  <a:themeElements>
    <a:clrScheme name="Custom 3">
      <a:dk1>
        <a:sysClr val="windowText" lastClr="000000"/>
      </a:dk1>
      <a:lt1>
        <a:srgbClr val="C40724"/>
      </a:lt1>
      <a:dk2>
        <a:srgbClr val="000000"/>
      </a:dk2>
      <a:lt2>
        <a:srgbClr val="F8F8F8"/>
      </a:lt2>
      <a:accent1>
        <a:srgbClr val="BD061C"/>
      </a:accent1>
      <a:accent2>
        <a:srgbClr val="E98D0A"/>
      </a:accent2>
      <a:accent3>
        <a:srgbClr val="969696"/>
      </a:accent3>
      <a:accent4>
        <a:srgbClr val="808080"/>
      </a:accent4>
      <a:accent5>
        <a:srgbClr val="C40724"/>
      </a:accent5>
      <a:accent6>
        <a:srgbClr val="3F4F6C"/>
      </a:accent6>
      <a:hlink>
        <a:srgbClr val="5F5F5F"/>
      </a:hlink>
      <a:folHlink>
        <a:srgbClr val="91919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LTECH_Template_2019 (1)  -  Compatibility Mode" id="{96DF2388-B785-2045-9157-84F6A1D402CB}" vid="{FA40E05E-1420-CD4F-AB4E-3CD2BC76CD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5e41b080-9453-459c-bb93-b19be7335f42" xsi:nil="true"/>
    <Comments xmlns="5e41b080-9453-459c-bb93-b19be7335f42" xsi:nil="true"/>
    <Due_x0020_Date xmlns="5e41b080-9453-459c-bb93-b19be7335f42" xsi:nil="true"/>
    <lcf76f155ced4ddcb4097134ff3c332f xmlns="5e41b080-9453-459c-bb93-b19be7335f42">
      <Terms xmlns="http://schemas.microsoft.com/office/infopath/2007/PartnerControls"/>
    </lcf76f155ced4ddcb4097134ff3c332f>
    <TaxCatchAll xmlns="4e58ebf2-e4df-4cd3-9186-1e42b3ede12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3EF55019BAB0549B2C20BFAAB8A2896" ma:contentTypeVersion="17" ma:contentTypeDescription="Create a new document." ma:contentTypeScope="" ma:versionID="6dd4d27a79178d964495491d99d85ab0">
  <xsd:schema xmlns:xsd="http://www.w3.org/2001/XMLSchema" xmlns:xs="http://www.w3.org/2001/XMLSchema" xmlns:p="http://schemas.microsoft.com/office/2006/metadata/properties" xmlns:ns2="5e41b080-9453-459c-bb93-b19be7335f42" xmlns:ns3="4e58ebf2-e4df-4cd3-9186-1e42b3ede124" targetNamespace="http://schemas.microsoft.com/office/2006/metadata/properties" ma:root="true" ma:fieldsID="5371f2543c27c65efb9018a9acd511a8" ns2:_="" ns3:_="">
    <xsd:import namespace="5e41b080-9453-459c-bb93-b19be7335f42"/>
    <xsd:import namespace="4e58ebf2-e4df-4cd3-9186-1e42b3ede124"/>
    <xsd:element name="properties">
      <xsd:complexType>
        <xsd:sequence>
          <xsd:element name="documentManagement">
            <xsd:complexType>
              <xsd:all>
                <xsd:element ref="ns2:Due_x0020_Date" minOccurs="0"/>
                <xsd:element ref="ns2:Status" minOccurs="0"/>
                <xsd:element ref="ns2:Comments" minOccurs="0"/>
                <xsd:element ref="ns2:MediaServiceMetadata" minOccurs="0"/>
                <xsd:element ref="ns2:MediaServiceFastMetadata" minOccurs="0"/>
                <xsd:element ref="ns3:SharedWithUsers" minOccurs="0"/>
                <xsd:element ref="ns3:SharedWithDetails" minOccurs="0"/>
                <xsd:element ref="ns2:MediaServiceDateTaken" minOccurs="0"/>
                <xsd:element ref="ns2:MediaServiceObjectDetectorVersions"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41b080-9453-459c-bb93-b19be7335f42" elementFormDefault="qualified">
    <xsd:import namespace="http://schemas.microsoft.com/office/2006/documentManagement/types"/>
    <xsd:import namespace="http://schemas.microsoft.com/office/infopath/2007/PartnerControls"/>
    <xsd:element name="Due_x0020_Date" ma:index="8" nillable="true" ma:displayName="Due Date" ma:format="DateOnly" ma:indexed="true" ma:internalName="Due_x0020_Date">
      <xsd:simpleType>
        <xsd:restriction base="dms:DateTime"/>
      </xsd:simpleType>
    </xsd:element>
    <xsd:element name="Status" ma:index="9" nillable="true" ma:displayName="Status" ma:format="Dropdown" ma:indexed="true" ma:internalName="Status">
      <xsd:simpleType>
        <xsd:restriction base="dms:Choice">
          <xsd:enumeration value="For Partner Review"/>
          <xsd:enumeration value="For Collegis Review"/>
          <xsd:enumeration value="Approved by Partner"/>
        </xsd:restriction>
      </xsd:simpleType>
    </xsd:element>
    <xsd:element name="Comments" ma:index="10" nillable="true" ma:displayName="Comments" ma:internalName="Comments">
      <xsd:simpleType>
        <xsd:restriction base="dms:Note">
          <xsd:maxLength value="255"/>
        </xsd:restriction>
      </xsd:simple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1040b95-0fdc-46ce-be91-73dc895452db"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e58ebf2-e4df-4cd3-9186-1e42b3ede124"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ef5f3a8b-878a-4d06-a8de-79a1d9f1fffd}" ma:internalName="TaxCatchAll" ma:showField="CatchAllData" ma:web="4e58ebf2-e4df-4cd3-9186-1e42b3ede12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A838ED-C12F-4A42-8E88-98BAC73D2147}">
  <ds:schemaRefs>
    <ds:schemaRef ds:uri="http://schemas.microsoft.com/sharepoint/v3/contenttype/forms"/>
  </ds:schemaRefs>
</ds:datastoreItem>
</file>

<file path=customXml/itemProps2.xml><?xml version="1.0" encoding="utf-8"?>
<ds:datastoreItem xmlns:ds="http://schemas.openxmlformats.org/officeDocument/2006/customXml" ds:itemID="{3C6A4EEA-2556-441D-B20B-0657893061DE}">
  <ds:schemaRefs>
    <ds:schemaRef ds:uri="http://schemas.microsoft.com/office/2006/metadata/properties"/>
    <ds:schemaRef ds:uri="http://schemas.microsoft.com/office/infopath/2007/PartnerControls"/>
    <ds:schemaRef ds:uri="5e41b080-9453-459c-bb93-b19be7335f42"/>
    <ds:schemaRef ds:uri="4e58ebf2-e4df-4cd3-9186-1e42b3ede124"/>
  </ds:schemaRefs>
</ds:datastoreItem>
</file>

<file path=customXml/itemProps3.xml><?xml version="1.0" encoding="utf-8"?>
<ds:datastoreItem xmlns:ds="http://schemas.openxmlformats.org/officeDocument/2006/customXml" ds:itemID="{6737F79C-8003-4AC6-9505-E5DCB5CA59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41b080-9453-459c-bb93-b19be7335f42"/>
    <ds:schemaRef ds:uri="4e58ebf2-e4df-4cd3-9186-1e42b3ede1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4876</TotalTime>
  <Words>829</Words>
  <Application>Microsoft Macintosh PowerPoint</Application>
  <PresentationFormat>Custom</PresentationFormat>
  <Paragraphs>77</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.SF NS</vt:lpstr>
      <vt:lpstr>Aptos</vt:lpstr>
      <vt:lpstr>Arial</vt:lpstr>
      <vt:lpstr>Times New Roman</vt:lpstr>
      <vt:lpstr>Wingdings 2</vt:lpstr>
      <vt:lpstr>Breeze</vt:lpstr>
      <vt:lpstr>Bayesian Inference</vt:lpstr>
      <vt:lpstr>Bayesian Computation </vt:lpstr>
      <vt:lpstr>Last Time</vt:lpstr>
      <vt:lpstr>Review of Practice Problem</vt:lpstr>
      <vt:lpstr>(board example inserted here)</vt:lpstr>
      <vt:lpstr>Objectives</vt:lpstr>
      <vt:lpstr>Software Utilization</vt:lpstr>
      <vt:lpstr>Why R?</vt:lpstr>
      <vt:lpstr>Specific Computation Tasks</vt:lpstr>
      <vt:lpstr>General Approach to Computation</vt:lpstr>
      <vt:lpstr>Summarizing Inferences by Simulation</vt:lpstr>
      <vt:lpstr>Next Time</vt:lpstr>
    </vt:vector>
  </TitlesOfParts>
  <Manager/>
  <Company>Illinois Institute of Technology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Illinois Tech President's PowerPoint Presentation</dc:title>
  <dc:subject/>
  <dc:creator>Sandra Laporte</dc:creator>
  <cp:keywords/>
  <dc:description/>
  <cp:lastModifiedBy>Jamshidi, Sara (She/Her/Hers)</cp:lastModifiedBy>
  <cp:revision>20</cp:revision>
  <dcterms:created xsi:type="dcterms:W3CDTF">2019-02-13T16:04:21Z</dcterms:created>
  <dcterms:modified xsi:type="dcterms:W3CDTF">2024-07-01T03:22:18Z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0x010100F3EF55019BAB0549B2C20BFAAB8A2896</vt:lpwstr>
  </property>
  <property fmtid="{D5CDD505-2E9C-101B-9397-08002B2CF9AE}" pid="3" name="MediaServiceImageTags">
    <vt:lpwstr/>
  </property>
  <property fmtid="{D5CDD505-2E9C-101B-9397-08002B2CF9AE}" pid="4" name="MSIP_Label_f2dee603-0001-4639-81f8-0608a53322f1_Enabled">
    <vt:lpwstr>true</vt:lpwstr>
  </property>
  <property fmtid="{D5CDD505-2E9C-101B-9397-08002B2CF9AE}" pid="5" name="MSIP_Label_f2dee603-0001-4639-81f8-0608a53322f1_SetDate">
    <vt:lpwstr>2024-04-29T04:22:46Z</vt:lpwstr>
  </property>
  <property fmtid="{D5CDD505-2E9C-101B-9397-08002B2CF9AE}" pid="6" name="MSIP_Label_f2dee603-0001-4639-81f8-0608a53322f1_Method">
    <vt:lpwstr>Standard</vt:lpwstr>
  </property>
  <property fmtid="{D5CDD505-2E9C-101B-9397-08002B2CF9AE}" pid="7" name="MSIP_Label_f2dee603-0001-4639-81f8-0608a53322f1_Name">
    <vt:lpwstr>defa4170-0d19-0005-0004-bc88714345d2</vt:lpwstr>
  </property>
  <property fmtid="{D5CDD505-2E9C-101B-9397-08002B2CF9AE}" pid="8" name="MSIP_Label_f2dee603-0001-4639-81f8-0608a53322f1_SiteId">
    <vt:lpwstr>b4478c05-3dd9-4e06-a7fb-5dcf72bd44ee</vt:lpwstr>
  </property>
  <property fmtid="{D5CDD505-2E9C-101B-9397-08002B2CF9AE}" pid="9" name="MSIP_Label_f2dee603-0001-4639-81f8-0608a53322f1_ActionId">
    <vt:lpwstr>e63406b8-2b13-420b-9f66-ed259bc00450</vt:lpwstr>
  </property>
  <property fmtid="{D5CDD505-2E9C-101B-9397-08002B2CF9AE}" pid="10" name="MSIP_Label_f2dee603-0001-4639-81f8-0608a53322f1_ContentBits">
    <vt:lpwstr>0</vt:lpwstr>
  </property>
</Properties>
</file>

<file path=docProps/thumbnail.jpeg>
</file>